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500" y="6000"/>
            <a:ext cx="343" cy="8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5902500" y="1812000"/>
            <a:ext cx="1167" cy="8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BASIC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05000" y="3313500"/>
            <a:ext cx="494" cy="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THERMODYNAMICS LECTURE - 1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07500" y="4008000"/>
            <a:ext cx="2" cy="1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(INTRODUCTION &amp; BASIC CONCEPTS) </a:t>
            </a:r>
          </a:p>
        </p:txBody>
      </p:sp>
      <p:pic>
        <p:nvPicPr>
          <p:cNvPr id="6" name="Picture 5" descr="000_0.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9144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500" y="6000"/>
            <a:ext cx="197" cy="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292500" y="222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WHAT IS THERMODYNAMICS?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5000" y="738000"/>
            <a:ext cx="158" cy="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¢ Thermodynamics is branch of science which deals with energy transfer &amp; its effects on properties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7500" y="1013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(physical &amp; chemical) of the substance.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5000" y="1427684"/>
            <a:ext cx="137" cy="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¢ Amount of heat (or work) transfer taking place while arriving at one state from another is the main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7500" y="1726000"/>
            <a:ext cx="231" cy="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concern in thermodynamics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5000" y="2518000"/>
            <a:ext cx="184" cy="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SYSTEM &amp; SURROUNDINGS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5000" y="3012000"/>
            <a:ext cx="25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SYSTEM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7500" y="3466941"/>
            <a:ext cx="382" cy="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It is a fixed mass or region in a space (control volume) where our study is focussed.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5000" y="3846000"/>
            <a:ext cx="193" cy="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SURROUNDINGS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7500" y="4285500"/>
            <a:ext cx="93" cy="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Everything external to the system is the surrounding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5000" y="4697647"/>
            <a:ext cx="3" cy="1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(That part of the surrounding which is effected by the system is known as the immediate surrounding) </a:t>
            </a:r>
          </a:p>
        </p:txBody>
      </p:sp>
      <p:pic>
        <p:nvPicPr>
          <p:cNvPr id="14" name="Picture 13" descr="001_0.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9144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500" y="6000"/>
            <a:ext cx="183" cy="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300000" y="222000"/>
            <a:ext cx="189" cy="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TYPES OF SYSTEMS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5000" y="1188000"/>
            <a:ext cx="25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CLOSED SYSTEM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7500" y="1628000"/>
            <a:ext cx="52" cy="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It is a type of system in which onlysenergyanteractions &amp; no mass interactions take place.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0000" y="2025600"/>
            <a:ext cx="130" cy="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Ex. Piston-cylinder arrangement without valves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5000" y="2826000"/>
            <a:ext cx="25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OPEN SYSTEM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7500" y="3270000"/>
            <a:ext cx="51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It is a type of system in which bothsenergy:Semassunteractions takes place.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0000" y="3663600"/>
            <a:ext cx="241" cy="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Ex. Piston-cylinder arrangement with valves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7500" y="4464000"/>
            <a:ext cx="25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ISOLATED SYSTEM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7500" y="4907454"/>
            <a:ext cx="52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It is a type of system in which neitherenergynormassunteractions takes place.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0000" y="5316461"/>
            <a:ext cx="2" cy="1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Ex. Hot coffee or tea kept in a well insulated thermos flask, universe </a:t>
            </a:r>
          </a:p>
        </p:txBody>
      </p:sp>
      <p:pic>
        <p:nvPicPr>
          <p:cNvPr id="13" name="Picture 12" descr="002_0.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9144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500" y="6000"/>
            <a:ext cx="345" cy="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315000" y="222000"/>
            <a:ext cx="25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BOUNDARY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7500" y="727636"/>
            <a:ext cx="25" cy="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It is reabor imaginary surface that separates system from the surroundings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7500" y="1491750"/>
            <a:ext cx="47" cy="7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It can be fined Qn iovablses MIoVABLE CONTROL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77500" y="2978000"/>
            <a:ext cx="14" cy="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/ Me VOLUME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22500" y="3567000"/>
            <a:ext cx="3" cy="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&gt; : A ,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97500" y="4134000"/>
            <a:ext cx="12" cy="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 "j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12500" y="4533000"/>
            <a:ext cx="99" cy="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&gt;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95000" y="4624500"/>
            <a:ext cx="114" cy="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Fixed | fa sj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35000" y="5114000"/>
            <a:ext cx="254" cy="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IMAG NARY REAL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10000" y="5508000"/>
            <a:ext cx="2" cy="1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BoUNDARY BounDARY </a:t>
            </a:r>
          </a:p>
        </p:txBody>
      </p:sp>
      <p:pic>
        <p:nvPicPr>
          <p:cNvPr id="13" name="Picture 12" descr="003_0.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9144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500" y="6000"/>
            <a:ext cx="94" cy="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315000" y="98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Key points with respect to Properties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5000" y="6084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¢ They are poing functions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5000" y="1018800"/>
            <a:ext cx="11" cy="1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¢ They are exact differentials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5000" y="1416857"/>
            <a:ext cx="191" cy="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¢ They are independent of past history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5000" y="2208000"/>
            <a:ext cx="73" cy="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STATE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7500" y="2721230"/>
            <a:ext cx="259" cy="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Any condition of the system is known as the state of the system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5000" y="3967714"/>
            <a:ext cx="259" cy="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PROCESS Change of state is called process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5000" y="4830000"/>
            <a:ext cx="66" cy="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PROCESS PATH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7500" y="5344333"/>
            <a:ext cx="103" cy="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The infinite states through which the system passes while going from initial state to the final state is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7500" y="5762400"/>
            <a:ext cx="3" cy="1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called as the process path </a:t>
            </a:r>
          </a:p>
        </p:txBody>
      </p:sp>
      <p:pic>
        <p:nvPicPr>
          <p:cNvPr id="13" name="Picture 12" descr="004_0.3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9144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500" y="6000"/>
            <a:ext cx="425" cy="3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135000" y="174000"/>
            <a:ext cx="28" cy="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CLASSIFICATION OF PROCESSES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7500" y="621600"/>
            <a:ext cx="216" cy="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&gt; QUASI-STATIC &amp; NON QUASI-STATIC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5000" y="1028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Quasi-static Process 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5000" y="1506000"/>
            <a:ext cx="11" cy="1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¢ It is that kind of a process that occurs infinitely slow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5000" y="1906200"/>
            <a:ext cx="85" cy="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* It is represented by joined lines on property diagrams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7500" y="2292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Non Quasi-static Process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5000" y="2745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* It is that kind of a process that does not occurs infinitely slow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5000" y="3136799"/>
            <a:ext cx="32" cy="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* It is represented by dashed lines on property diagrams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7500" y="3516000"/>
            <a:ext cx="194" cy="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&gt;» REVERSIBLE &amp; IRREVERSIBLE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5000" y="3954000"/>
            <a:ext cx="25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Reversible Process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500" y="4395600"/>
            <a:ext cx="62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It is that kind of a process which can be reversed in direction following the same path &amp; without leaving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7500" y="4814250"/>
            <a:ext cx="215" cy="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any effect on the system &amp; the surroundings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7500" y="5196000"/>
            <a:ext cx="25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Irreversible Process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7500" y="5634000"/>
            <a:ext cx="3" cy="1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It is that kind of a process which is not reversible </a:t>
            </a:r>
          </a:p>
        </p:txBody>
      </p:sp>
      <p:pic>
        <p:nvPicPr>
          <p:cNvPr id="17" name="Picture 16" descr="005_0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9144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500" y="6000"/>
            <a:ext cx="128" cy="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157500" y="108000"/>
            <a:ext cx="12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Some key points: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0000" y="600000"/>
            <a:ext cx="12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¢ All quasi-static processes are nor reversible but a reversible process is always quasi-static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0000" y="1000909"/>
            <a:ext cx="436" cy="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* Quasi-static compression &amp; expansion of a gas is reversible process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2500" y="1392000"/>
            <a:ext cx="241" cy="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MACROSCOPIC &amp; MICROSCOPIC ANALYSIS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2500" y="1890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Macroscopic Analysis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0000" y="2332909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* In this analysis, average molecular behavior is taken into consideration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0000" y="2731500"/>
            <a:ext cx="112" cy="3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¢ This approach is valid till the concept of continuum holds good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0000" y="3158666"/>
            <a:ext cx="233" cy="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(Mean free path of the molecules &lt;&lt;&lt;&lt;&lt;&lt; system dimensions)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2500" y="3558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Microscopic Analysis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0000" y="3987818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* In this analysis, individual molecular behavior is taken into consideration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0000" y="4401600"/>
            <a:ext cx="110" cy="3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¢ This approach is valid when the system becomes rare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7500" y="4799538"/>
            <a:ext cx="7" cy="1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(Mean free path of the molecules is of the order of system dimensions) </a:t>
            </a:r>
          </a:p>
        </p:txBody>
      </p:sp>
      <p:pic>
        <p:nvPicPr>
          <p:cNvPr id="15" name="Picture 14" descr="006_0.5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9144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500" y="6000"/>
            <a:ext cx="292" cy="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315000" y="1156000"/>
            <a:ext cx="122" cy="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PRESSURE GASES * Pressure in gases is due to forces occuring because of colliding molecules with the surface &amp; it acts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0000" y="1509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normal to tRe surface.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5000" y="1926000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* Pressure is a function of density &amp; temperature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5000" y="2318181"/>
            <a:ext cx="11" cy="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* Density is directly proportional to the number of molecules colliding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5000" y="2732250"/>
            <a:ext cx="31" cy="3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* Colliding velocity is directly proportional to temperature.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5000" y="3108000"/>
            <a:ext cx="50" cy="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© |3RT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40000" y="3294000"/>
            <a:ext cx="15" cy="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ms = | {7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697500" y="3420000"/>
            <a:ext cx="188" cy="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{ M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5000" y="4490000"/>
            <a:ext cx="3" cy="1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LIQUID ¢ Pressure in the liquid is due to repulsion between molecules. </a:t>
            </a:r>
          </a:p>
        </p:txBody>
      </p:sp>
      <p:pic>
        <p:nvPicPr>
          <p:cNvPr id="12" name="Picture 11" descr="007_0.6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9144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500" y="6000"/>
            <a:ext cx="555" cy="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112500" y="480000"/>
            <a:ext cx="301" cy="7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THERMODYNAMIC EQUILIBRIUM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5000" y="1173000"/>
            <a:ext cx="146" cy="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&gt;THERMAL EQUILIBRIUM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7500" y="1740000"/>
            <a:ext cx="34" cy="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Equality of temperatures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5000" y="2604000"/>
            <a:ext cx="146" cy="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&gt;» MECHANICAL EQUILIBRIUM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7500" y="3096000"/>
            <a:ext cx="30" cy="3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Equality of forces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5000" y="3976000"/>
            <a:ext cx="165" cy="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&gt;» CHEMICAL EQUILIBRIUM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7500" y="4468285"/>
            <a:ext cx="30" cy="3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Chemical composition should not change with time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5000" y="5344000"/>
            <a:ext cx="90" cy="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&gt; PHASE EQUILIBRIUM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0000" y="5810000"/>
            <a:ext cx="2" cy="1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Mass of each phase should remain constant with time </a:t>
            </a:r>
          </a:p>
        </p:txBody>
      </p:sp>
      <p:pic>
        <p:nvPicPr>
          <p:cNvPr id="12" name="Picture 11" descr="008_0.7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91440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